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6405"/>
  </p:normalViewPr>
  <p:slideViewPr>
    <p:cSldViewPr snapToGrid="0" snapToObjects="1">
      <p:cViewPr varScale="1">
        <p:scale>
          <a:sx n="131" d="100"/>
          <a:sy n="131" d="100"/>
        </p:scale>
        <p:origin x="37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10/23/20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owl.purdue.edu/owl/general_writing/academic_writing/historical_perspectives_on_argumentation/toulmin_argument.html#:~:text=The%20grounds%20of%20an%20argument,the%20grounds%20to%20the%20clai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3FDB4-564C-8F4E-A9F2-66E48E9D5067}"/>
              </a:ext>
            </a:extLst>
          </p:cNvPr>
          <p:cNvSpPr>
            <a:spLocks noGrp="1"/>
          </p:cNvSpPr>
          <p:nvPr>
            <p:ph type="ctrTitle"/>
          </p:nvPr>
        </p:nvSpPr>
        <p:spPr/>
        <p:txBody>
          <a:bodyPr/>
          <a:lstStyle/>
          <a:p>
            <a:r>
              <a:rPr lang="en-US" dirty="0"/>
              <a:t>Using Writing As a Tool for Economic Research</a:t>
            </a:r>
          </a:p>
        </p:txBody>
      </p:sp>
      <p:sp>
        <p:nvSpPr>
          <p:cNvPr id="3" name="Subtitle 2">
            <a:extLst>
              <a:ext uri="{FF2B5EF4-FFF2-40B4-BE49-F238E27FC236}">
                <a16:creationId xmlns:a16="http://schemas.microsoft.com/office/drawing/2014/main" id="{8F8DC47B-B563-F14C-81B2-B9118C9CE049}"/>
              </a:ext>
            </a:extLst>
          </p:cNvPr>
          <p:cNvSpPr>
            <a:spLocks noGrp="1"/>
          </p:cNvSpPr>
          <p:nvPr>
            <p:ph type="subTitle" idx="1"/>
          </p:nvPr>
        </p:nvSpPr>
        <p:spPr/>
        <p:txBody>
          <a:bodyPr>
            <a:normAutofit lnSpcReduction="10000"/>
          </a:bodyPr>
          <a:lstStyle/>
          <a:p>
            <a:endParaRPr lang="en-US" sz="2800" dirty="0">
              <a:solidFill>
                <a:srgbClr val="FFFF00"/>
              </a:solidFill>
            </a:endParaRPr>
          </a:p>
          <a:p>
            <a:r>
              <a:rPr lang="en-US" sz="2800" dirty="0">
                <a:solidFill>
                  <a:srgbClr val="FFFF00"/>
                </a:solidFill>
              </a:rPr>
              <a:t>Creating knowledge by constructing competing arguments</a:t>
            </a:r>
          </a:p>
        </p:txBody>
      </p:sp>
    </p:spTree>
    <p:extLst>
      <p:ext uri="{BB962C8B-B14F-4D97-AF65-F5344CB8AC3E}">
        <p14:creationId xmlns:p14="http://schemas.microsoft.com/office/powerpoint/2010/main" val="9394436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EC5B7-DDC6-0E4B-995A-F5280EDD762E}"/>
              </a:ext>
            </a:extLst>
          </p:cNvPr>
          <p:cNvSpPr>
            <a:spLocks noGrp="1"/>
          </p:cNvSpPr>
          <p:nvPr>
            <p:ph type="title"/>
          </p:nvPr>
        </p:nvSpPr>
        <p:spPr/>
        <p:txBody>
          <a:bodyPr/>
          <a:lstStyle/>
          <a:p>
            <a:pPr algn="ctr"/>
            <a:r>
              <a:rPr lang="en-US" b="1" dirty="0">
                <a:solidFill>
                  <a:srgbClr val="FFFF00"/>
                </a:solidFill>
              </a:rPr>
              <a:t>Creating knowledge by constructing competing arguments</a:t>
            </a:r>
          </a:p>
        </p:txBody>
      </p:sp>
      <p:sp>
        <p:nvSpPr>
          <p:cNvPr id="3" name="Content Placeholder 2">
            <a:extLst>
              <a:ext uri="{FF2B5EF4-FFF2-40B4-BE49-F238E27FC236}">
                <a16:creationId xmlns:a16="http://schemas.microsoft.com/office/drawing/2014/main" id="{4F8CB4A2-B826-C549-9E09-1D2330CE8727}"/>
              </a:ext>
            </a:extLst>
          </p:cNvPr>
          <p:cNvSpPr>
            <a:spLocks noGrp="1"/>
          </p:cNvSpPr>
          <p:nvPr>
            <p:ph idx="1"/>
          </p:nvPr>
        </p:nvSpPr>
        <p:spPr>
          <a:xfrm>
            <a:off x="685801" y="2065867"/>
            <a:ext cx="10131425" cy="4792133"/>
          </a:xfrm>
        </p:spPr>
        <p:txBody>
          <a:bodyPr>
            <a:normAutofit/>
          </a:bodyPr>
          <a:lstStyle/>
          <a:p>
            <a:pPr marL="0" indent="0">
              <a:buNone/>
            </a:pPr>
            <a:r>
              <a:rPr lang="en-US" sz="2600" dirty="0"/>
              <a:t>Tools of constructing competing arguments:</a:t>
            </a:r>
          </a:p>
          <a:p>
            <a:r>
              <a:rPr lang="en-US" sz="2600" dirty="0"/>
              <a:t>Mental Processes – thinking about an argument;</a:t>
            </a:r>
          </a:p>
          <a:p>
            <a:r>
              <a:rPr lang="en-US" sz="2600" dirty="0"/>
              <a:t>Oral Discourse – verbalizing the argument;</a:t>
            </a:r>
          </a:p>
          <a:p>
            <a:r>
              <a:rPr lang="en-US" sz="2600" dirty="0"/>
              <a:t>Mathematics – manipulating equations to derive meaning; and</a:t>
            </a:r>
          </a:p>
          <a:p>
            <a:r>
              <a:rPr lang="en-US" sz="2600" dirty="0"/>
              <a:t>Writing</a:t>
            </a:r>
          </a:p>
          <a:p>
            <a:pPr lvl="1"/>
            <a:r>
              <a:rPr lang="en-US" sz="2400" dirty="0"/>
              <a:t>Writing as a </a:t>
            </a:r>
            <a:r>
              <a:rPr lang="en-US" sz="2400" i="1" dirty="0"/>
              <a:t>Product</a:t>
            </a:r>
            <a:r>
              <a:rPr lang="en-US" sz="2400" dirty="0"/>
              <a:t>, a form of communication to disseminate research results; </a:t>
            </a:r>
            <a:endParaRPr lang="en-US" sz="2400" i="1" dirty="0"/>
          </a:p>
          <a:p>
            <a:pPr lvl="1"/>
            <a:r>
              <a:rPr lang="en-US" sz="2400" dirty="0"/>
              <a:t>Writing as a </a:t>
            </a:r>
            <a:r>
              <a:rPr lang="en-US" sz="2400" i="1" dirty="0"/>
              <a:t>Process for deriving the research results.</a:t>
            </a:r>
            <a:endParaRPr lang="en-US" sz="2400" dirty="0"/>
          </a:p>
          <a:p>
            <a:endParaRPr lang="en-US" dirty="0"/>
          </a:p>
          <a:p>
            <a:pPr lvl="1"/>
            <a:endParaRPr lang="en-US" dirty="0"/>
          </a:p>
        </p:txBody>
      </p:sp>
    </p:spTree>
    <p:extLst>
      <p:ext uri="{BB962C8B-B14F-4D97-AF65-F5344CB8AC3E}">
        <p14:creationId xmlns:p14="http://schemas.microsoft.com/office/powerpoint/2010/main" val="2793396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CCDE6-01BD-7C44-9C84-AD67C2B2108B}"/>
              </a:ext>
            </a:extLst>
          </p:cNvPr>
          <p:cNvSpPr>
            <a:spLocks noGrp="1"/>
          </p:cNvSpPr>
          <p:nvPr>
            <p:ph type="title"/>
          </p:nvPr>
        </p:nvSpPr>
        <p:spPr/>
        <p:txBody>
          <a:bodyPr/>
          <a:lstStyle/>
          <a:p>
            <a:pPr algn="ctr"/>
            <a:r>
              <a:rPr lang="en-US" b="1" dirty="0">
                <a:solidFill>
                  <a:srgbClr val="FFFF00"/>
                </a:solidFill>
              </a:rPr>
              <a:t>Writing as a process</a:t>
            </a:r>
          </a:p>
        </p:txBody>
      </p:sp>
      <p:sp>
        <p:nvSpPr>
          <p:cNvPr id="3" name="Content Placeholder 2">
            <a:extLst>
              <a:ext uri="{FF2B5EF4-FFF2-40B4-BE49-F238E27FC236}">
                <a16:creationId xmlns:a16="http://schemas.microsoft.com/office/drawing/2014/main" id="{5C446FDB-2F46-014A-A5AE-441084CF2B5A}"/>
              </a:ext>
            </a:extLst>
          </p:cNvPr>
          <p:cNvSpPr>
            <a:spLocks noGrp="1"/>
          </p:cNvSpPr>
          <p:nvPr>
            <p:ph idx="1"/>
          </p:nvPr>
        </p:nvSpPr>
        <p:spPr/>
        <p:txBody>
          <a:bodyPr>
            <a:normAutofit/>
          </a:bodyPr>
          <a:lstStyle/>
          <a:p>
            <a:pPr marL="0" indent="0">
              <a:buNone/>
            </a:pPr>
            <a:r>
              <a:rPr lang="en-US" sz="2800" dirty="0"/>
              <a:t>Writing as a process is called composition.  Composition includes both </a:t>
            </a:r>
            <a:r>
              <a:rPr lang="en-US" sz="2800" b="1" i="1" dirty="0"/>
              <a:t>analysis</a:t>
            </a:r>
            <a:r>
              <a:rPr lang="en-US" sz="2800" dirty="0"/>
              <a:t> (taking something apart to understand it) and </a:t>
            </a:r>
            <a:r>
              <a:rPr lang="en-US" sz="2800" b="1" i="1" dirty="0"/>
              <a:t>synthesis</a:t>
            </a:r>
            <a:r>
              <a:rPr lang="en-US" sz="2800" dirty="0"/>
              <a:t> (putting pieces together to make a whole).  Composition involves searching for relationships among the facts and ideas that make up the raw material of your research. When you compose, you choose and arrange those facts and ideas; you try to put them in the most meaningful order.</a:t>
            </a:r>
          </a:p>
        </p:txBody>
      </p:sp>
    </p:spTree>
    <p:extLst>
      <p:ext uri="{BB962C8B-B14F-4D97-AF65-F5344CB8AC3E}">
        <p14:creationId xmlns:p14="http://schemas.microsoft.com/office/powerpoint/2010/main" val="413321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BFCE6-845B-5848-BB44-1B32B9B9B9AD}"/>
              </a:ext>
            </a:extLst>
          </p:cNvPr>
          <p:cNvSpPr>
            <a:spLocks noGrp="1"/>
          </p:cNvSpPr>
          <p:nvPr>
            <p:ph type="title"/>
          </p:nvPr>
        </p:nvSpPr>
        <p:spPr/>
        <p:txBody>
          <a:bodyPr/>
          <a:lstStyle/>
          <a:p>
            <a:pPr algn="ctr"/>
            <a:r>
              <a:rPr lang="en-US" b="1" dirty="0">
                <a:solidFill>
                  <a:srgbClr val="FFFF00"/>
                </a:solidFill>
              </a:rPr>
              <a:t>The pyramid structure of an argument</a:t>
            </a:r>
          </a:p>
        </p:txBody>
      </p:sp>
      <p:sp>
        <p:nvSpPr>
          <p:cNvPr id="3" name="Content Placeholder 2">
            <a:extLst>
              <a:ext uri="{FF2B5EF4-FFF2-40B4-BE49-F238E27FC236}">
                <a16:creationId xmlns:a16="http://schemas.microsoft.com/office/drawing/2014/main" id="{F7060788-6736-B04D-A806-6EEF52611127}"/>
              </a:ext>
            </a:extLst>
          </p:cNvPr>
          <p:cNvSpPr>
            <a:spLocks noGrp="1"/>
          </p:cNvSpPr>
          <p:nvPr>
            <p:ph idx="1"/>
          </p:nvPr>
        </p:nvSpPr>
        <p:spPr/>
        <p:txBody>
          <a:bodyPr>
            <a:normAutofit/>
          </a:bodyPr>
          <a:lstStyle/>
          <a:p>
            <a:pPr marL="0" indent="0">
              <a:buNone/>
            </a:pPr>
            <a:r>
              <a:rPr lang="en-US" sz="2400" dirty="0"/>
              <a:t>Scholarly Writing:</a:t>
            </a:r>
          </a:p>
          <a:p>
            <a:pPr marL="0" indent="0">
              <a:buNone/>
            </a:pPr>
            <a:r>
              <a:rPr lang="en-US" sz="2400" dirty="0"/>
              <a:t>The purpose of scholarly writing is to make an argument that is persuasive to experts in the field. Scholars use the composition process to discover and refine their arguments.  The completion of the scholarly writing results in a logical, hierarchical structure in which the thesis is supported by a series of nested arguments that lead logically to the thesis as a conclusion.</a:t>
            </a:r>
          </a:p>
        </p:txBody>
      </p:sp>
    </p:spTree>
    <p:extLst>
      <p:ext uri="{BB962C8B-B14F-4D97-AF65-F5344CB8AC3E}">
        <p14:creationId xmlns:p14="http://schemas.microsoft.com/office/powerpoint/2010/main" val="3280555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FBA56-AE99-AD4E-BDE0-9267E12E0A83}"/>
              </a:ext>
            </a:extLst>
          </p:cNvPr>
          <p:cNvSpPr>
            <a:spLocks noGrp="1"/>
          </p:cNvSpPr>
          <p:nvPr>
            <p:ph type="title"/>
          </p:nvPr>
        </p:nvSpPr>
        <p:spPr/>
        <p:txBody>
          <a:bodyPr/>
          <a:lstStyle/>
          <a:p>
            <a:pPr algn="ctr"/>
            <a:r>
              <a:rPr lang="en-US" b="1" dirty="0">
                <a:solidFill>
                  <a:srgbClr val="FFFF00"/>
                </a:solidFill>
              </a:rPr>
              <a:t>The pyramid structure of an argument</a:t>
            </a:r>
            <a:endParaRPr lang="en-US" dirty="0"/>
          </a:p>
        </p:txBody>
      </p:sp>
      <p:pic>
        <p:nvPicPr>
          <p:cNvPr id="5" name="Content Placeholder 4">
            <a:extLst>
              <a:ext uri="{FF2B5EF4-FFF2-40B4-BE49-F238E27FC236}">
                <a16:creationId xmlns:a16="http://schemas.microsoft.com/office/drawing/2014/main" id="{AEEA8F6F-AA71-4D41-8F06-1C97D4E1CF82}"/>
              </a:ext>
            </a:extLst>
          </p:cNvPr>
          <p:cNvPicPr>
            <a:picLocks noGrp="1" noChangeAspect="1"/>
          </p:cNvPicPr>
          <p:nvPr>
            <p:ph idx="1"/>
          </p:nvPr>
        </p:nvPicPr>
        <p:blipFill>
          <a:blip r:embed="rId2"/>
          <a:stretch>
            <a:fillRect/>
          </a:stretch>
        </p:blipFill>
        <p:spPr>
          <a:xfrm>
            <a:off x="3328414" y="2286000"/>
            <a:ext cx="5484846" cy="3986166"/>
          </a:xfrm>
        </p:spPr>
      </p:pic>
    </p:spTree>
    <p:extLst>
      <p:ext uri="{BB962C8B-B14F-4D97-AF65-F5344CB8AC3E}">
        <p14:creationId xmlns:p14="http://schemas.microsoft.com/office/powerpoint/2010/main" val="182056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813D2-B943-AC41-AEB2-1C9D881A35A2}"/>
              </a:ext>
            </a:extLst>
          </p:cNvPr>
          <p:cNvSpPr>
            <a:spLocks noGrp="1"/>
          </p:cNvSpPr>
          <p:nvPr>
            <p:ph type="title"/>
          </p:nvPr>
        </p:nvSpPr>
        <p:spPr/>
        <p:txBody>
          <a:bodyPr/>
          <a:lstStyle/>
          <a:p>
            <a:pPr algn="ctr"/>
            <a:r>
              <a:rPr lang="en-US" b="1" dirty="0">
                <a:solidFill>
                  <a:srgbClr val="FFFF00"/>
                </a:solidFill>
              </a:rPr>
              <a:t>The pyramid structure of an argument</a:t>
            </a:r>
            <a:endParaRPr lang="en-US" dirty="0"/>
          </a:p>
        </p:txBody>
      </p:sp>
      <p:sp>
        <p:nvSpPr>
          <p:cNvPr id="3" name="Content Placeholder 2">
            <a:extLst>
              <a:ext uri="{FF2B5EF4-FFF2-40B4-BE49-F238E27FC236}">
                <a16:creationId xmlns:a16="http://schemas.microsoft.com/office/drawing/2014/main" id="{F01C3D9F-1903-B544-BC7E-C8A6108C9A4E}"/>
              </a:ext>
            </a:extLst>
          </p:cNvPr>
          <p:cNvSpPr>
            <a:spLocks noGrp="1"/>
          </p:cNvSpPr>
          <p:nvPr>
            <p:ph idx="1"/>
          </p:nvPr>
        </p:nvSpPr>
        <p:spPr>
          <a:xfrm>
            <a:off x="685801" y="2142067"/>
            <a:ext cx="10131425" cy="3879354"/>
          </a:xfrm>
        </p:spPr>
        <p:txBody>
          <a:bodyPr>
            <a:normAutofit/>
          </a:bodyPr>
          <a:lstStyle/>
          <a:p>
            <a:pPr marL="0" indent="0">
              <a:buNone/>
            </a:pPr>
            <a:r>
              <a:rPr lang="en-US" sz="2600" dirty="0"/>
              <a:t>Every argument consists of assertions and evidence, or state it differently, every argument consists of assumptions and conclusions.  For the pyramid depicted in the previous slide:</a:t>
            </a:r>
          </a:p>
          <a:p>
            <a:pPr marL="0" indent="0">
              <a:buNone/>
            </a:pPr>
            <a:r>
              <a:rPr lang="en-US" sz="2600" dirty="0"/>
              <a:t>Primary Assertion :  Macbeth  was evil</a:t>
            </a:r>
          </a:p>
          <a:p>
            <a:pPr marL="0" indent="0">
              <a:buNone/>
            </a:pPr>
            <a:r>
              <a:rPr lang="en-US" sz="2600" dirty="0"/>
              <a:t>Major Reasons: He murdered the king;  Murderers are evil</a:t>
            </a:r>
          </a:p>
          <a:p>
            <a:pPr marL="0" indent="0">
              <a:buNone/>
            </a:pPr>
            <a:r>
              <a:rPr lang="en-US" sz="2600" dirty="0"/>
              <a:t>Supporting Points: Macbeth murdered King Duncan; Murderers can be mentally ill.</a:t>
            </a:r>
          </a:p>
        </p:txBody>
      </p:sp>
    </p:spTree>
    <p:extLst>
      <p:ext uri="{BB962C8B-B14F-4D97-AF65-F5344CB8AC3E}">
        <p14:creationId xmlns:p14="http://schemas.microsoft.com/office/powerpoint/2010/main" val="132544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67E6C-9FE0-2741-8525-CD09B83F27D4}"/>
              </a:ext>
            </a:extLst>
          </p:cNvPr>
          <p:cNvSpPr>
            <a:spLocks noGrp="1"/>
          </p:cNvSpPr>
          <p:nvPr>
            <p:ph type="title"/>
          </p:nvPr>
        </p:nvSpPr>
        <p:spPr/>
        <p:txBody>
          <a:bodyPr/>
          <a:lstStyle/>
          <a:p>
            <a:pPr algn="ctr"/>
            <a:r>
              <a:rPr lang="en-US" dirty="0">
                <a:solidFill>
                  <a:srgbClr val="FFFF00"/>
                </a:solidFill>
              </a:rPr>
              <a:t>reasoning</a:t>
            </a:r>
          </a:p>
        </p:txBody>
      </p:sp>
      <p:sp>
        <p:nvSpPr>
          <p:cNvPr id="3" name="Content Placeholder 2">
            <a:extLst>
              <a:ext uri="{FF2B5EF4-FFF2-40B4-BE49-F238E27FC236}">
                <a16:creationId xmlns:a16="http://schemas.microsoft.com/office/drawing/2014/main" id="{CD998ED9-A206-6045-8109-7A5BFA842661}"/>
              </a:ext>
            </a:extLst>
          </p:cNvPr>
          <p:cNvSpPr>
            <a:spLocks noGrp="1"/>
          </p:cNvSpPr>
          <p:nvPr>
            <p:ph idx="1"/>
          </p:nvPr>
        </p:nvSpPr>
        <p:spPr/>
        <p:txBody>
          <a:bodyPr/>
          <a:lstStyle/>
          <a:p>
            <a:pPr marL="0" indent="0">
              <a:buNone/>
            </a:pPr>
            <a:r>
              <a:rPr lang="en-US" sz="2400" dirty="0"/>
              <a:t>Scholars use three approaches to reasoning:</a:t>
            </a:r>
          </a:p>
          <a:p>
            <a:r>
              <a:rPr lang="en-US" sz="2400" dirty="0"/>
              <a:t>Deductive Reasoning;</a:t>
            </a:r>
          </a:p>
          <a:p>
            <a:r>
              <a:rPr lang="en-US" sz="2400" dirty="0"/>
              <a:t>Inductive Reasoning; and</a:t>
            </a:r>
          </a:p>
          <a:p>
            <a:r>
              <a:rPr lang="en-US" sz="2400" dirty="0"/>
              <a:t>Warrant-Based Reasoning.</a:t>
            </a:r>
          </a:p>
          <a:p>
            <a:pPr marL="0" indent="0">
              <a:buNone/>
            </a:pPr>
            <a:endParaRPr lang="en-US" dirty="0"/>
          </a:p>
        </p:txBody>
      </p:sp>
    </p:spTree>
    <p:extLst>
      <p:ext uri="{BB962C8B-B14F-4D97-AF65-F5344CB8AC3E}">
        <p14:creationId xmlns:p14="http://schemas.microsoft.com/office/powerpoint/2010/main" val="38984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7AEF6FB-0F18-1448-9372-3AC350CED02E}"/>
              </a:ext>
            </a:extLst>
          </p:cNvPr>
          <p:cNvPicPr>
            <a:picLocks noGrp="1" noChangeAspect="1"/>
          </p:cNvPicPr>
          <p:nvPr>
            <p:ph idx="1"/>
          </p:nvPr>
        </p:nvPicPr>
        <p:blipFill>
          <a:blip r:embed="rId2"/>
          <a:stretch>
            <a:fillRect/>
          </a:stretch>
        </p:blipFill>
        <p:spPr>
          <a:xfrm>
            <a:off x="2996120" y="371811"/>
            <a:ext cx="5651770" cy="6116538"/>
          </a:xfrm>
        </p:spPr>
      </p:pic>
    </p:spTree>
    <p:extLst>
      <p:ext uri="{BB962C8B-B14F-4D97-AF65-F5344CB8AC3E}">
        <p14:creationId xmlns:p14="http://schemas.microsoft.com/office/powerpoint/2010/main" val="1088985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5398B-880E-B64D-B580-4D9028A4D416}"/>
              </a:ext>
            </a:extLst>
          </p:cNvPr>
          <p:cNvSpPr>
            <a:spLocks noGrp="1"/>
          </p:cNvSpPr>
          <p:nvPr>
            <p:ph type="title"/>
          </p:nvPr>
        </p:nvSpPr>
        <p:spPr>
          <a:xfrm>
            <a:off x="685801" y="609601"/>
            <a:ext cx="10131425" cy="1394298"/>
          </a:xfrm>
        </p:spPr>
        <p:txBody>
          <a:bodyPr/>
          <a:lstStyle/>
          <a:p>
            <a:pPr algn="ctr"/>
            <a:r>
              <a:rPr lang="en-US" dirty="0">
                <a:solidFill>
                  <a:srgbClr val="FFFF00"/>
                </a:solidFill>
              </a:rPr>
              <a:t>Deductive vs. inductive reasonings</a:t>
            </a:r>
          </a:p>
        </p:txBody>
      </p:sp>
      <p:pic>
        <p:nvPicPr>
          <p:cNvPr id="5" name="Content Placeholder 4">
            <a:extLst>
              <a:ext uri="{FF2B5EF4-FFF2-40B4-BE49-F238E27FC236}">
                <a16:creationId xmlns:a16="http://schemas.microsoft.com/office/drawing/2014/main" id="{3D4700B9-2BCD-FA4F-9970-DEB0DB3EBE67}"/>
              </a:ext>
            </a:extLst>
          </p:cNvPr>
          <p:cNvPicPr>
            <a:picLocks noGrp="1" noChangeAspect="1"/>
          </p:cNvPicPr>
          <p:nvPr>
            <p:ph idx="1"/>
          </p:nvPr>
        </p:nvPicPr>
        <p:blipFill>
          <a:blip r:embed="rId2"/>
          <a:stretch>
            <a:fillRect/>
          </a:stretch>
        </p:blipFill>
        <p:spPr>
          <a:xfrm>
            <a:off x="2186326" y="2003899"/>
            <a:ext cx="7130374" cy="3843206"/>
          </a:xfrm>
        </p:spPr>
      </p:pic>
    </p:spTree>
    <p:extLst>
      <p:ext uri="{BB962C8B-B14F-4D97-AF65-F5344CB8AC3E}">
        <p14:creationId xmlns:p14="http://schemas.microsoft.com/office/powerpoint/2010/main" val="1876546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CE37A-0A27-8B4F-8CE3-01307F9A1487}"/>
              </a:ext>
            </a:extLst>
          </p:cNvPr>
          <p:cNvSpPr>
            <a:spLocks noGrp="1"/>
          </p:cNvSpPr>
          <p:nvPr>
            <p:ph type="title"/>
          </p:nvPr>
        </p:nvSpPr>
        <p:spPr/>
        <p:txBody>
          <a:bodyPr/>
          <a:lstStyle/>
          <a:p>
            <a:pPr algn="ctr"/>
            <a:r>
              <a:rPr lang="en-US" dirty="0">
                <a:solidFill>
                  <a:srgbClr val="FFFF00"/>
                </a:solidFill>
              </a:rPr>
              <a:t>Warrant-based reasoning</a:t>
            </a:r>
          </a:p>
        </p:txBody>
      </p:sp>
      <p:sp>
        <p:nvSpPr>
          <p:cNvPr id="3" name="Content Placeholder 2">
            <a:extLst>
              <a:ext uri="{FF2B5EF4-FFF2-40B4-BE49-F238E27FC236}">
                <a16:creationId xmlns:a16="http://schemas.microsoft.com/office/drawing/2014/main" id="{3CF5B38B-BA54-D040-B158-507028F805D8}"/>
              </a:ext>
            </a:extLst>
          </p:cNvPr>
          <p:cNvSpPr>
            <a:spLocks noGrp="1"/>
          </p:cNvSpPr>
          <p:nvPr>
            <p:ph idx="1"/>
          </p:nvPr>
        </p:nvSpPr>
        <p:spPr>
          <a:xfrm>
            <a:off x="685800" y="2180978"/>
            <a:ext cx="10131425" cy="3649133"/>
          </a:xfrm>
        </p:spPr>
        <p:txBody>
          <a:bodyPr/>
          <a:lstStyle/>
          <a:p>
            <a:pPr marL="0" indent="0" algn="ctr">
              <a:buNone/>
            </a:pPr>
            <a:r>
              <a:rPr lang="en-US" u="sng" dirty="0">
                <a:hlinkClick r:id="rId2"/>
              </a:rPr>
              <a:t>Toulmin Argument // Purdue Writing Lab</a:t>
            </a:r>
          </a:p>
          <a:p>
            <a:pPr marL="0" indent="0">
              <a:buNone/>
            </a:pPr>
            <a:endParaRPr lang="en-US" dirty="0"/>
          </a:p>
        </p:txBody>
      </p:sp>
    </p:spTree>
    <p:extLst>
      <p:ext uri="{BB962C8B-B14F-4D97-AF65-F5344CB8AC3E}">
        <p14:creationId xmlns:p14="http://schemas.microsoft.com/office/powerpoint/2010/main" val="22367233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426</TotalTime>
  <Words>333</Words>
  <Application>Microsoft Macintosh PowerPoint</Application>
  <PresentationFormat>Widescreen</PresentationFormat>
  <Paragraphs>30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Celestial</vt:lpstr>
      <vt:lpstr>Using Writing As a Tool for Economic Research</vt:lpstr>
      <vt:lpstr>Creating knowledge by constructing competing arguments</vt:lpstr>
      <vt:lpstr>Writing as a process</vt:lpstr>
      <vt:lpstr>The pyramid structure of an argument</vt:lpstr>
      <vt:lpstr>The pyramid structure of an argument</vt:lpstr>
      <vt:lpstr>The pyramid structure of an argument</vt:lpstr>
      <vt:lpstr>reasoning</vt:lpstr>
      <vt:lpstr>PowerPoint Presentation</vt:lpstr>
      <vt:lpstr>Deductive vs. inductive reasonings</vt:lpstr>
      <vt:lpstr>Warrant-based reasoning</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Writing As a Tool for Economic Research</dc:title>
  <dc:creator>Ali Moshtagh</dc:creator>
  <cp:lastModifiedBy>Ali Moshtagh</cp:lastModifiedBy>
  <cp:revision>26</cp:revision>
  <dcterms:created xsi:type="dcterms:W3CDTF">2020-10-20T16:54:39Z</dcterms:created>
  <dcterms:modified xsi:type="dcterms:W3CDTF">2020-10-23T17:14:54Z</dcterms:modified>
</cp:coreProperties>
</file>